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7" r:id="rId4"/>
    <p:sldId id="258" r:id="rId5"/>
    <p:sldId id="295" r:id="rId6"/>
    <p:sldId id="29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0FA0-90BA-441F-A66A-27573DF04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9DEC3-8BB4-43E6-B79C-224D70AEF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619C-3D7C-4BE3-993C-CA77E156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F0C-4FB0-401D-86C0-860CB36573F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F1AFA-4993-40A6-B458-F0A2AAA4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7B98F-1B77-48A3-8021-5DBF34BE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52A-A41C-4492-9F9F-293869E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2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7A22-137F-4EF8-B834-AFAD4A3A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B8BF2-387F-4656-A07D-3F107A822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58EE0-FDB8-4980-9FE3-60E08726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F0C-4FB0-401D-86C0-860CB36573F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35FD-695C-4FB1-9836-B1C96744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537F6-CDEC-434D-9B70-92E7428E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52A-A41C-4492-9F9F-293869E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C397F8-A9BB-4B79-AD9C-E445A2F10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ECB7A-009A-4E1C-BFA3-1865C8F84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8D18E-3278-496C-82C0-2E445E0C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F0C-4FB0-401D-86C0-860CB36573F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9356C-0D5C-49A4-9599-B2F8A8E1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2967B-EC33-406A-88F1-E27D30FB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52A-A41C-4492-9F9F-293869E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1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C1C1-4D08-40F8-9988-6F410004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7399-4259-4263-96B5-BD74FFC26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70201-D031-4E04-996A-369C9E1B1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F0C-4FB0-401D-86C0-860CB36573F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70CE1-9251-4DE1-AB5F-D8C6D9CA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55D43-0261-421B-9115-336E38F6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52A-A41C-4492-9F9F-293869E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9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67EA-83A2-4FDC-871D-02C8535E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4BB8A-4124-41C5-B720-FE11DDD66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BEB1B-DF50-4410-94D5-520FC994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F0C-4FB0-401D-86C0-860CB36573F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AB976-63B1-42BD-8B71-464761FF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BFFAD-FFB0-4E9C-8B0B-9B4F8F01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52A-A41C-4492-9F9F-293869E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6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3EEBE-7B5F-4F63-98F2-2064A685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F687-43BF-4986-873F-836A8D9D2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6D3DE-2E74-436F-884E-ACBB8158E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FCE7A-BB4C-40BF-AD3E-8F29EB33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F0C-4FB0-401D-86C0-860CB36573F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FD854-F0A1-4A6E-9181-0E3113EF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C037A-01AB-4B7C-8098-E08B9562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52A-A41C-4492-9F9F-293869E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3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8405-BD53-4B11-8FB4-2D057BF9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F525B-84E2-411E-930A-62F9FBD8C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001BD-95E4-4DBA-8FE0-FA0002B80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60857-8506-4616-B28F-8E9792207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B1999-90D7-436A-97B7-CA98B28F1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B1B85-DA46-4CE8-810D-15D803FE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F0C-4FB0-401D-86C0-860CB36573F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207C21-72C1-4401-B90A-B5D56F10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74218-7B2B-4445-916A-6FAE7E46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52A-A41C-4492-9F9F-293869E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810D1-0186-4892-97B4-3A3CF98D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15317-DFC3-471B-9643-EC3D7C00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F0C-4FB0-401D-86C0-860CB36573F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9C39A-7173-4439-BD5A-8CDA905B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9CCD4-4B55-4637-BE63-23C37187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52A-A41C-4492-9F9F-293869E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3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A67BB-BF5C-4207-88D1-D6AE1CF7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F0C-4FB0-401D-86C0-860CB36573F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B2574-2615-4F4C-967D-D9435D9A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6D2B0-8EC3-4F12-AD3E-3AFC3B07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52A-A41C-4492-9F9F-293869E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DEC9-8226-48BD-AC49-20C5910A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5DADA-FA8E-4DB4-BD6E-3B1915588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63BE2-837F-44C8-88B1-FFCEAF16C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FE43B-B431-4B73-B622-5EDD0E5E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F0C-4FB0-401D-86C0-860CB36573F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65E6F-F7C3-42DC-A91F-962BF74C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293C5-0341-4C13-83A3-FC290215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52A-A41C-4492-9F9F-293869E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268BA-1C7F-4CC3-9FB3-C7FB5D34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A8C2DB-C896-46BE-8CB4-F3F5ADE84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7225F-70DE-42B8-8574-C2BAD39BC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1D894-10C7-45F2-BCB4-6BCE6710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F0C-4FB0-401D-86C0-860CB36573F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9DC77-1DCF-4BB8-A805-6E90B45B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8BC8D-3084-4113-B01E-1819E083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52A-A41C-4492-9F9F-293869E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E6229-3177-43BA-A940-09480907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B91AF-4284-4B95-A6DC-8F6672074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C0F17-D3A7-4782-85F1-5296866DA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39F0C-4FB0-401D-86C0-860CB36573F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BD609-F9D6-40C3-9E25-5EB6C3080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3AE39-0D42-4C44-93CE-BF0CD3754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F52A-A41C-4492-9F9F-293869E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0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youtu.be_lzBwnLs-5FtIs&amp;d=DwMGaQ&amp;c=mRWFL96tuqj9V0Jjj4h40ddo0XsmttALwKjAEOCyUjY&amp;r=Pi2_sRTSjqCHgnM-34mNhNpHbuwyclGenf7YYR3XEl0&amp;m=o16vmtITn-yuWlZOS9puVudeK3L-_oWifFmX6r_Dv8s&amp;s=b5cK6i7-9e3goCGx9g7FkOWQQQmgM2xMcVwwL0BNzwM&amp;e=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C696-4B58-4E3E-9DA5-B0D30A872D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Early Learning Video Project 2018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D298F-93B0-4AC7-8B91-0F0D7910A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53593"/>
            <a:ext cx="9144000" cy="17868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</a:p>
          <a:p>
            <a:r>
              <a:rPr lang="en-US" b="1" u="sng" dirty="0"/>
              <a:t>Goal:</a:t>
            </a:r>
            <a:r>
              <a:rPr lang="en-US" dirty="0"/>
              <a:t> Provide New York State early childhood educators with video examples of purposefully planned high-quality environments that support developmentally appropriate practice for young children in grades P-3. 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26" name="Picture 2" descr="Image result for video image">
            <a:extLst>
              <a:ext uri="{FF2B5EF4-FFF2-40B4-BE49-F238E27FC236}">
                <a16:creationId xmlns:a16="http://schemas.microsoft.com/office/drawing/2014/main" id="{7C02BA6A-44AA-42C8-9A7B-00F8982BE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86" y="436963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8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7715-82D5-45E6-A796-5F702047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12" y="513185"/>
            <a:ext cx="7410688" cy="1382728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Purpose: </a:t>
            </a:r>
            <a:br>
              <a:rPr lang="en-US" sz="3100" b="1" dirty="0"/>
            </a:br>
            <a:r>
              <a:rPr lang="en-US" sz="3100" b="1" i="1" dirty="0"/>
              <a:t>To provide a series of video resources to support educators with creating quality programs for children in Prekindergarten through 2</a:t>
            </a:r>
            <a:r>
              <a:rPr lang="en-US" sz="3100" b="1" i="1" baseline="30000" dirty="0"/>
              <a:t>nd</a:t>
            </a:r>
            <a:r>
              <a:rPr lang="en-US" sz="3100" b="1" i="1" dirty="0"/>
              <a:t> grade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F88AB-58E4-40C5-8631-A5F80B479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28" y="2024743"/>
            <a:ext cx="7108371" cy="41522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series will include the following video resources:</a:t>
            </a:r>
          </a:p>
          <a:p>
            <a:pPr marL="457200" lvl="1" indent="0">
              <a:buNone/>
            </a:pPr>
            <a:endParaRPr lang="en-US" u="sng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r>
              <a:rPr lang="en-US" u="sng" dirty="0">
                <a:solidFill>
                  <a:srgbClr val="7030A0"/>
                </a:solidFill>
              </a:rPr>
              <a:t>Prekindergarten</a:t>
            </a:r>
          </a:p>
          <a:p>
            <a:pPr marL="457200" lvl="1" indent="0">
              <a:buNone/>
            </a:pPr>
            <a:r>
              <a:rPr lang="en-US" sz="1400" dirty="0"/>
              <a:t>1.Quality Environments</a:t>
            </a:r>
          </a:p>
          <a:p>
            <a:pPr marL="457200" lvl="1" indent="0">
              <a:buNone/>
            </a:pPr>
            <a:r>
              <a:rPr lang="en-US" sz="1400" dirty="0"/>
              <a:t>2.Standards, Instruction, Curriculum, and Assessment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u="sng" dirty="0">
                <a:solidFill>
                  <a:srgbClr val="FF0000"/>
                </a:solidFill>
              </a:rPr>
              <a:t>Kindergarten</a:t>
            </a:r>
          </a:p>
          <a:p>
            <a:pPr marL="457200" lvl="1" indent="0">
              <a:buNone/>
            </a:pPr>
            <a:r>
              <a:rPr lang="en-US" sz="1400" dirty="0"/>
              <a:t>1.Quality Environments</a:t>
            </a:r>
          </a:p>
          <a:p>
            <a:pPr marL="457200" lvl="1" indent="0">
              <a:buNone/>
            </a:pPr>
            <a:r>
              <a:rPr lang="en-US" sz="1400" dirty="0"/>
              <a:t>2.Standards, Instruction, Curriculum, and Assessment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u="sng" dirty="0">
                <a:solidFill>
                  <a:srgbClr val="00B0F0"/>
                </a:solidFill>
              </a:rPr>
              <a:t>1</a:t>
            </a:r>
            <a:r>
              <a:rPr lang="en-US" u="sng" baseline="30000" dirty="0">
                <a:solidFill>
                  <a:srgbClr val="00B0F0"/>
                </a:solidFill>
              </a:rPr>
              <a:t>st</a:t>
            </a:r>
            <a:r>
              <a:rPr lang="en-US" u="sng" dirty="0">
                <a:solidFill>
                  <a:srgbClr val="00B0F0"/>
                </a:solidFill>
              </a:rPr>
              <a:t> and 2</a:t>
            </a:r>
            <a:r>
              <a:rPr lang="en-US" u="sng" baseline="30000" dirty="0">
                <a:solidFill>
                  <a:srgbClr val="00B0F0"/>
                </a:solidFill>
              </a:rPr>
              <a:t>nd</a:t>
            </a:r>
            <a:r>
              <a:rPr lang="en-US" u="sng" dirty="0">
                <a:solidFill>
                  <a:srgbClr val="00B0F0"/>
                </a:solidFill>
              </a:rPr>
              <a:t> grade</a:t>
            </a:r>
          </a:p>
          <a:p>
            <a:pPr marL="457200" lvl="1" indent="0">
              <a:buNone/>
            </a:pPr>
            <a:r>
              <a:rPr lang="en-US" sz="1400" dirty="0"/>
              <a:t>1.Quality Environments</a:t>
            </a:r>
          </a:p>
          <a:p>
            <a:pPr marL="457200" lvl="1" indent="0">
              <a:buNone/>
            </a:pPr>
            <a:r>
              <a:rPr lang="en-US" sz="1400" dirty="0"/>
              <a:t>2.Standards, Instruction, Curriculum, and Assessment</a:t>
            </a:r>
          </a:p>
          <a:p>
            <a:pPr marL="457200" lvl="1" indent="0">
              <a:buNone/>
            </a:pPr>
            <a:endParaRPr lang="en-US" u="sng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1BD48-E0C7-4670-A7A3-01F9FAC7A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r="29333" b="4"/>
          <a:stretch/>
        </p:blipFill>
        <p:spPr>
          <a:xfrm>
            <a:off x="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A776EE-DBAE-43A7-8F95-04CBE6E6DF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28283" b="1"/>
          <a:stretch/>
        </p:blipFill>
        <p:spPr>
          <a:xfrm>
            <a:off x="1" y="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8633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8958-3D0B-434A-8B7D-561456C2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Timeline of Project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A971D-FA7D-4D4E-8E68-419D59515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January 2018: District approval, selection of classrooms and teachers to participate</a:t>
            </a:r>
          </a:p>
          <a:p>
            <a:r>
              <a:rPr lang="en-US" dirty="0"/>
              <a:t>February 2018: Meet with district administrators to discuss dates for video recording </a:t>
            </a:r>
          </a:p>
          <a:p>
            <a:r>
              <a:rPr lang="en-US" dirty="0"/>
              <a:t>Collection of student and teacher release forms</a:t>
            </a:r>
          </a:p>
          <a:p>
            <a:pPr lvl="0"/>
            <a:r>
              <a:rPr lang="en-US" dirty="0"/>
              <a:t>Discussions of content with district administrator and teachers</a:t>
            </a:r>
          </a:p>
          <a:p>
            <a:r>
              <a:rPr lang="en-US" dirty="0"/>
              <a:t>April-June 2018: Recording at districts</a:t>
            </a:r>
          </a:p>
          <a:p>
            <a:r>
              <a:rPr lang="en-US" dirty="0"/>
              <a:t>Summer 2018: create and edit videos</a:t>
            </a:r>
          </a:p>
          <a:p>
            <a:r>
              <a:rPr lang="en-US" dirty="0"/>
              <a:t>Fall 2018: Release of videos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9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ED7D-78D7-42E5-A45D-3B39F7FE8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00B0F0"/>
                </a:solidFill>
              </a:rPr>
              <a:t>Participating Districts and Community Partners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CFA5E-E019-4B9F-8EDF-EB3BD0370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Albany City School District</a:t>
            </a:r>
          </a:p>
          <a:p>
            <a:pPr marL="0" indent="0" algn="ctr">
              <a:buNone/>
            </a:pPr>
            <a:r>
              <a:rPr lang="en-US" dirty="0"/>
              <a:t>Achievements Kids Express Community Partner</a:t>
            </a:r>
          </a:p>
          <a:p>
            <a:pPr marL="0" indent="0" algn="ctr">
              <a:buNone/>
            </a:pPr>
            <a:r>
              <a:rPr lang="en-US" dirty="0"/>
              <a:t>Cohoes Central School District</a:t>
            </a:r>
          </a:p>
          <a:p>
            <a:pPr marL="0" indent="0" algn="ctr">
              <a:buNone/>
            </a:pPr>
            <a:r>
              <a:rPr lang="en-US" dirty="0"/>
              <a:t>Lansingburgh Central Schools</a:t>
            </a:r>
          </a:p>
          <a:p>
            <a:pPr marL="0" indent="0" algn="ctr">
              <a:buNone/>
            </a:pPr>
            <a:r>
              <a:rPr lang="en-US" dirty="0"/>
              <a:t>New Paltz Central School District</a:t>
            </a:r>
          </a:p>
          <a:p>
            <a:pPr marL="0" indent="0" algn="ctr">
              <a:buNone/>
            </a:pPr>
            <a:r>
              <a:rPr lang="en-US" dirty="0"/>
              <a:t>Niskayuna Central School District</a:t>
            </a:r>
          </a:p>
          <a:p>
            <a:pPr marL="0" indent="0" algn="ctr">
              <a:buNone/>
            </a:pPr>
            <a:r>
              <a:rPr lang="en-US" dirty="0"/>
              <a:t>Troy City School District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98B45-6147-4EEC-A79B-C7F460B24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4" r="31875" b="-3"/>
          <a:stretch/>
        </p:blipFill>
        <p:spPr>
          <a:xfrm>
            <a:off x="512699" y="3756498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390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2ABF3A-254C-4E60-98FB-FD898B612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8641" r="7849" b="2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2FBCA4-A020-4F12-9DE0-6298FD992B45}"/>
              </a:ext>
            </a:extLst>
          </p:cNvPr>
          <p:cNvSpPr/>
          <p:nvPr/>
        </p:nvSpPr>
        <p:spPr>
          <a:xfrm>
            <a:off x="3307142" y="3724092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video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7EA55-51A1-46D8-A082-CB934E8E885D}"/>
              </a:ext>
            </a:extLst>
          </p:cNvPr>
          <p:cNvSpPr txBox="1"/>
          <p:nvPr/>
        </p:nvSpPr>
        <p:spPr>
          <a:xfrm>
            <a:off x="419451" y="164424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Creating Quality Kindergarten Instruction</a:t>
            </a:r>
          </a:p>
        </p:txBody>
      </p:sp>
    </p:spTree>
    <p:extLst>
      <p:ext uri="{BB962C8B-B14F-4D97-AF65-F5344CB8AC3E}">
        <p14:creationId xmlns:p14="http://schemas.microsoft.com/office/powerpoint/2010/main" val="165178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F51F-37AD-4830-AB1C-A454A91B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B0F0"/>
                </a:solidFill>
              </a:rPr>
              <a:t>Project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B7E35-740E-49A9-B513-DC066DB0B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Kindergarten videos are complete</a:t>
            </a:r>
          </a:p>
          <a:p>
            <a:pPr lvl="1"/>
            <a:r>
              <a:rPr lang="en-US" dirty="0"/>
              <a:t>Environment</a:t>
            </a:r>
          </a:p>
          <a:p>
            <a:pPr lvl="1"/>
            <a:r>
              <a:rPr lang="en-US" dirty="0"/>
              <a:t>Standards, Curriculum, Instruction, Assessment                                               </a:t>
            </a:r>
          </a:p>
          <a:p>
            <a:r>
              <a:rPr lang="en-US" dirty="0"/>
              <a:t>Commissioner Elia completed an introduction video for the series</a:t>
            </a:r>
          </a:p>
          <a:p>
            <a:r>
              <a:rPr lang="en-US" dirty="0"/>
              <a:t>Prekindergarten videos are in process</a:t>
            </a:r>
          </a:p>
          <a:p>
            <a:r>
              <a:rPr lang="en-US" dirty="0"/>
              <a:t>Additional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grade classrooms have been recorded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steps:</a:t>
            </a:r>
          </a:p>
          <a:p>
            <a:pPr marL="0" indent="0">
              <a:buNone/>
            </a:pPr>
            <a:r>
              <a:rPr lang="en-US" dirty="0"/>
              <a:t>Finalize prekindergarten videos, begin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grade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8B927-E9EA-49CF-9101-A285A45B9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610" y="220047"/>
            <a:ext cx="4430990" cy="26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8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215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Early Learning Video Project 2018 </vt:lpstr>
      <vt:lpstr>Purpose:  To provide a series of video resources to support educators with creating quality programs for children in Prekindergarten through 2nd grade </vt:lpstr>
      <vt:lpstr>Timeline of Project </vt:lpstr>
      <vt:lpstr>Participating Districts and Community Partners </vt:lpstr>
      <vt:lpstr>PowerPoint Presentation</vt:lpstr>
      <vt:lpstr>Project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Learning Video Project 2018</dc:title>
  <dc:creator>Jane Fronheiser</dc:creator>
  <cp:lastModifiedBy>Jessica Krupski</cp:lastModifiedBy>
  <cp:revision>6</cp:revision>
  <dcterms:created xsi:type="dcterms:W3CDTF">2018-09-25T15:22:10Z</dcterms:created>
  <dcterms:modified xsi:type="dcterms:W3CDTF">2019-02-01T02:23:53Z</dcterms:modified>
</cp:coreProperties>
</file>