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0" r:id="rId3"/>
    <p:sldId id="274" r:id="rId4"/>
    <p:sldId id="276" r:id="rId5"/>
    <p:sldId id="279" r:id="rId6"/>
    <p:sldId id="271" r:id="rId7"/>
    <p:sldId id="275" r:id="rId8"/>
    <p:sldId id="277" r:id="rId9"/>
    <p:sldId id="273" r:id="rId10"/>
    <p:sldId id="272" r:id="rId11"/>
    <p:sldId id="278" r:id="rId12"/>
    <p:sldId id="283" r:id="rId13"/>
    <p:sldId id="270" r:id="rId14"/>
    <p:sldId id="281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438"/>
    <a:srgbClr val="015DAA"/>
    <a:srgbClr val="F05134"/>
    <a:srgbClr val="F6D1CE"/>
    <a:srgbClr val="F2BEBA"/>
    <a:srgbClr val="00ADEF"/>
    <a:srgbClr val="F48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E8FD5D5-4755-44B8-88D7-DD094353D441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2734C56-2AD6-4BCF-B0C8-41D40926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7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5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8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0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0692-A8EC-45EC-9E6C-DCB24B9B13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A8F9-D742-41F7-BD0A-E835788F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130" y="2561175"/>
            <a:ext cx="10322391" cy="1691015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Workforce Technical </a:t>
            </a:r>
            <a:br>
              <a:rPr lang="en-US" sz="5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Assistance Projects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04755" y="5151748"/>
            <a:ext cx="4086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5DAA"/>
                </a:solidFill>
              </a:rPr>
              <a:t>Kristen Kerr </a:t>
            </a:r>
          </a:p>
          <a:p>
            <a:r>
              <a:rPr lang="en-US" sz="2800" dirty="0">
                <a:solidFill>
                  <a:srgbClr val="015DAA"/>
                </a:solidFill>
              </a:rPr>
              <a:t>Betsey Kenney</a:t>
            </a:r>
          </a:p>
          <a:p>
            <a:r>
              <a:rPr lang="en-US" sz="2800" dirty="0">
                <a:solidFill>
                  <a:srgbClr val="015DAA"/>
                </a:solidFill>
              </a:rPr>
              <a:t>Karen Kissinger </a:t>
            </a:r>
          </a:p>
        </p:txBody>
      </p:sp>
    </p:spTree>
    <p:extLst>
      <p:ext uri="{BB962C8B-B14F-4D97-AF65-F5344CB8AC3E}">
        <p14:creationId xmlns:p14="http://schemas.microsoft.com/office/powerpoint/2010/main" val="35020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ECAC-National Governors Association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1142" y="1933638"/>
            <a:ext cx="8993688" cy="49243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Conduct a scan to learn about other states’ early childhood workforce policies and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Learn how other state are using CCDBG funds to elevate the workforce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Consider legislative action opportunities for professional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Develop an understanding of opportunities in WIOA and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Articulate the opportunity and challenge of early childhood programs implementing the new minimum wage law in NYS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088" y="1250798"/>
            <a:ext cx="11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National Governors Association Objectives </a:t>
            </a:r>
          </a:p>
        </p:txBody>
      </p:sp>
    </p:spTree>
    <p:extLst>
      <p:ext uri="{BB962C8B-B14F-4D97-AF65-F5344CB8AC3E}">
        <p14:creationId xmlns:p14="http://schemas.microsoft.com/office/powerpoint/2010/main" val="78799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ECAC-National Governors Association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142" y="2188635"/>
            <a:ext cx="8102621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Learned about apprenticeship design and leveraging other workforce investment board opportunity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Assessing the potential to incorporate background check clearances required by CCDBG in the statewide workforce registry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Governor’s office was an integral partner in the year of meetings and TA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15232" y="1435531"/>
            <a:ext cx="928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Progress and Value of TA </a:t>
            </a:r>
          </a:p>
        </p:txBody>
      </p:sp>
    </p:spTree>
    <p:extLst>
      <p:ext uri="{BB962C8B-B14F-4D97-AF65-F5344CB8AC3E}">
        <p14:creationId xmlns:p14="http://schemas.microsoft.com/office/powerpoint/2010/main" val="55227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ECAC-National Governors Association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7" y="2206601"/>
            <a:ext cx="7916449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Gained further knowledge about the IOM report, NAEYC’s Power to the Profession, and the Early Childhood Workforce Index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Connected with other states at face-to-face meeting in January and in multi-state TA call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Learned how another municipality managed to introduce and sustain an increased minimum wage for early childhood educators.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674" y="1390389"/>
            <a:ext cx="1029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Progress and Value of TA</a:t>
            </a:r>
          </a:p>
        </p:txBody>
      </p:sp>
    </p:spTree>
    <p:extLst>
      <p:ext uri="{BB962C8B-B14F-4D97-AF65-F5344CB8AC3E}">
        <p14:creationId xmlns:p14="http://schemas.microsoft.com/office/powerpoint/2010/main" val="409433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75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7898" y="1"/>
            <a:ext cx="9874102" cy="1138686"/>
          </a:xfrm>
        </p:spPr>
        <p:txBody>
          <a:bodyPr anchor="b"/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6877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/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Insert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2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/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NYSAEYC Power to the Profession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24" y="1410568"/>
            <a:ext cx="9759110" cy="500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6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/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NYSAEYC Power to the Profession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41326" y="1365337"/>
            <a:ext cx="811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Goals…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571" y="2151640"/>
            <a:ext cx="8179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Establish a shared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of career pathways, knowledge and competencies, qualifications, standards, and compensation that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unifies the entire early childhood education profession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ages birth through 8, across all settings </a:t>
            </a:r>
          </a:p>
          <a:p>
            <a:pPr marL="342900" indent="-342900">
              <a:buFont typeface="+mj-lt"/>
              <a:buAutoNum type="arabicPeriod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Develop a comprehensive policy and financing strategy for the systematic adoption and implementation of the shared framework </a:t>
            </a:r>
          </a:p>
        </p:txBody>
      </p:sp>
    </p:spTree>
    <p:extLst>
      <p:ext uri="{BB962C8B-B14F-4D97-AF65-F5344CB8AC3E}">
        <p14:creationId xmlns:p14="http://schemas.microsoft.com/office/powerpoint/2010/main" val="37246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290" y="253095"/>
            <a:ext cx="10515600" cy="870221"/>
          </a:xfrm>
        </p:spPr>
        <p:txBody>
          <a:bodyPr anchor="b"/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NYSAEYC Power to the Profession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3148" y="2031173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defTabSz="457200">
              <a:lnSpc>
                <a:spcPct val="13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Identity and Boundary</a:t>
            </a:r>
          </a:p>
          <a:p>
            <a:pPr marL="690563" lvl="1" indent="-295275" defTabSz="457200">
              <a:lnSpc>
                <a:spcPct val="130000"/>
              </a:lnSpc>
              <a:spcBef>
                <a:spcPct val="20000"/>
              </a:spcBef>
              <a:buSzPct val="100000"/>
              <a:defRPr/>
            </a:pPr>
            <a:r>
              <a:rPr lang="en-US" sz="2000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Advancing, Influencing &amp; Governing vs. Influencing &amp; Partnering      </a:t>
            </a:r>
          </a:p>
          <a:p>
            <a:pPr marL="0" lvl="0" indent="0" defTabSz="457200">
              <a:lnSpc>
                <a:spcPct val="130000"/>
              </a:lnSpc>
              <a:spcBef>
                <a:spcPct val="20000"/>
              </a:spcBef>
              <a:buNone/>
              <a:defRPr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Competencies (General)</a:t>
            </a:r>
          </a:p>
          <a:p>
            <a:pPr marL="690563" lvl="1" indent="-295275" defTabSz="457200">
              <a:lnSpc>
                <a:spcPct val="130000"/>
              </a:lnSpc>
              <a:spcBef>
                <a:spcPct val="20000"/>
              </a:spcBef>
              <a:buSzPct val="100000"/>
              <a:defRPr/>
            </a:pPr>
            <a:r>
              <a:rPr lang="en-US" sz="2000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Know, Understand, Demonstrate</a:t>
            </a:r>
          </a:p>
          <a:p>
            <a:pPr marL="0" lvl="0" indent="0" defTabSz="457200">
              <a:lnSpc>
                <a:spcPct val="130000"/>
              </a:lnSpc>
              <a:spcBef>
                <a:spcPct val="20000"/>
              </a:spcBef>
              <a:buNone/>
              <a:defRPr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Competencies (Specialized)</a:t>
            </a:r>
          </a:p>
          <a:p>
            <a:pPr marL="690563" lvl="1" indent="-295275" defTabSz="457200">
              <a:lnSpc>
                <a:spcPct val="130000"/>
              </a:lnSpc>
              <a:spcBef>
                <a:spcPct val="20000"/>
              </a:spcBef>
              <a:buSzPct val="100000"/>
              <a:defRPr/>
            </a:pPr>
            <a:r>
              <a:rPr lang="en-US" sz="2000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Know, Understand, Demonstrate</a:t>
            </a:r>
          </a:p>
          <a:p>
            <a:pPr marL="0" lvl="0" indent="0" defTabSz="457200">
              <a:lnSpc>
                <a:spcPct val="130000"/>
              </a:lnSpc>
              <a:spcBef>
                <a:spcPct val="20000"/>
              </a:spcBef>
              <a:buNone/>
              <a:defRPr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Competency Attainment Source</a:t>
            </a:r>
          </a:p>
          <a:p>
            <a:pPr marL="742950" lvl="1" indent="-342900" defTabSz="457200">
              <a:lnSpc>
                <a:spcPct val="130000"/>
              </a:lnSpc>
              <a:spcBef>
                <a:spcPct val="20000"/>
              </a:spcBef>
              <a:buSzPct val="100000"/>
              <a:defRPr/>
            </a:pPr>
            <a:r>
              <a:rPr lang="en-US" sz="2000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IHEs and non-IHEs where competencies can be earned</a:t>
            </a:r>
          </a:p>
          <a:p>
            <a:pPr marL="0" lvl="0" indent="0" defTabSz="457200">
              <a:lnSpc>
                <a:spcPct val="130000"/>
              </a:lnSpc>
              <a:spcBef>
                <a:spcPct val="20000"/>
              </a:spcBef>
              <a:buNone/>
              <a:defRPr/>
            </a:pPr>
            <a:endParaRPr lang="en-US" sz="1600" dirty="0">
              <a:solidFill>
                <a:srgbClr val="E6E7E8">
                  <a:lumMod val="10000"/>
                </a:srgb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031173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Qualifications and Pathways</a:t>
            </a:r>
          </a:p>
          <a:p>
            <a:pPr lvl="1"/>
            <a:r>
              <a:rPr lang="en-US" sz="2000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Levels of Mastery </a:t>
            </a: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E6E7E8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Compensation Recommendation</a:t>
            </a:r>
          </a:p>
          <a:p>
            <a:pPr lvl="1"/>
            <a:r>
              <a:rPr lang="en-US" sz="2000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Per Level of Mastery</a:t>
            </a:r>
          </a:p>
          <a:p>
            <a:pPr marL="457200" lvl="1" indent="0">
              <a:buFont typeface="Arial"/>
              <a:buNone/>
            </a:pPr>
            <a:endParaRPr lang="en-US" sz="2000" dirty="0">
              <a:solidFill>
                <a:srgbClr val="E6E7E8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Required Accountability and Quality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Assurance 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(Eligibility and Exam)</a:t>
            </a:r>
          </a:p>
          <a:p>
            <a:pPr marL="914400" lvl="1" indent="-514350"/>
            <a:r>
              <a:rPr lang="en-US" sz="2000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Competency Attainment Source (IHEs and non-IHEs)</a:t>
            </a:r>
          </a:p>
          <a:p>
            <a:pPr marL="400050" lvl="1" indent="0">
              <a:buNone/>
            </a:pPr>
            <a:endParaRPr lang="en-US" sz="2000" dirty="0">
              <a:solidFill>
                <a:srgbClr val="E6E7E8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Required Support and Infrastructure </a:t>
            </a:r>
          </a:p>
          <a:p>
            <a:pPr marL="914400" lvl="1" indent="-514350"/>
            <a:r>
              <a:rPr lang="en-US" sz="2000" dirty="0">
                <a:solidFill>
                  <a:srgbClr val="E6E7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Educator, Higher Education, Program, State, Association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1142" y="1230222"/>
            <a:ext cx="83047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The What…8 Decision Cycles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Finalizing and Implementing</a:t>
            </a:r>
          </a:p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Financing Agenda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994748" y="1845775"/>
            <a:ext cx="0" cy="484632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0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/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NYSAEYC Power to the Profession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142" y="2353538"/>
            <a:ext cx="6543991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Groups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Virtual Town Halls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 up for mailing list (p2p@naeyc.org)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 with local affiliates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571" y="1428203"/>
            <a:ext cx="10509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Our Role…Give Voice to defining our profession </a:t>
            </a:r>
          </a:p>
        </p:txBody>
      </p:sp>
    </p:spTree>
    <p:extLst>
      <p:ext uri="{BB962C8B-B14F-4D97-AF65-F5344CB8AC3E}">
        <p14:creationId xmlns:p14="http://schemas.microsoft.com/office/powerpoint/2010/main" val="395737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SED-National Association of School Boards of Education (NASBE)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284"/>
            <a:ext cx="10515600" cy="530477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New York’s NASBE Stipend </a:t>
            </a:r>
            <a:b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Project Goals and Objectives</a:t>
            </a:r>
          </a:p>
          <a:p>
            <a:pPr marL="0" indent="0">
              <a:buNone/>
            </a:pP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Overall Goal: </a:t>
            </a:r>
          </a:p>
          <a:p>
            <a:pPr marL="0" indent="0">
              <a:buNone/>
            </a:pP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Increase the knowledge and competencies of early child and early education workforce</a:t>
            </a:r>
          </a:p>
          <a:p>
            <a:pPr marL="0" indent="0">
              <a:buNone/>
            </a:pP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Objective 1: </a:t>
            </a:r>
          </a:p>
          <a:p>
            <a:pPr marL="0" indent="0">
              <a:buNone/>
            </a:pP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Develop a unified competency-based early education preparation program that addresses the needs and diversity of children in early care and early education</a:t>
            </a:r>
          </a:p>
          <a:p>
            <a:pPr marL="0" indent="0">
              <a:buNone/>
            </a:pP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Objective 2: </a:t>
            </a:r>
          </a:p>
          <a:p>
            <a:pPr marL="0" indent="0">
              <a:buNone/>
            </a:pP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Build a professional development system for the early care and early education workforce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710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SED-National Association of School Boards of Education (NASBE)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731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Progress to Date</a:t>
            </a:r>
          </a:p>
          <a:p>
            <a:pPr marL="0" indent="0" algn="ctr">
              <a:buNone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Regents Early Childhood Workgroup has committed to this work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Next meeting: June 13th, at 8am - 9am at NYSED;</a:t>
            </a:r>
          </a:p>
          <a:p>
            <a:pPr marL="457200" lvl="1" indent="0">
              <a:buNone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NYS Team attended March convening in D.C.;</a:t>
            </a:r>
          </a:p>
          <a:p>
            <a:pPr marL="0" indent="0">
              <a:buNone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Ongoing Discussions with SED’s Higher Education Office regarding pathways to certification, and strengthening the B-2 extension.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546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SED-National Association of School Boards of Education (NASBE)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252" y="1424792"/>
            <a:ext cx="10515600" cy="527663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Technical Assistance Needs</a:t>
            </a:r>
          </a:p>
          <a:p>
            <a:pPr marL="0" indent="0" algn="ctr">
              <a:buNone/>
            </a:pP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New York State hopes to benefit from the following support from NASBE:</a:t>
            </a:r>
          </a:p>
          <a:p>
            <a:pPr marL="0" indent="0">
              <a:buNone/>
            </a:pP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Share opportunities to strengthen teacher preparation including coursework and field experience requirements;</a:t>
            </a:r>
          </a:p>
          <a:p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Provide a better understanding of the national context of best practices for the early education workforce;</a:t>
            </a:r>
          </a:p>
          <a:p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Disseminate effective strategies in cultural competency  to support early educators so that every child will feel inspired to be a lifelong learner and succeed in life.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213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1"/>
            <a:ext cx="9959162" cy="113868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00ADEF"/>
                </a:solidFill>
                <a:latin typeface="Century Gothic" panose="020B0502020202020204" pitchFamily="34" charset="0"/>
              </a:rPr>
              <a:t>SED-National Association of School Boards of Education (NASBE)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1142" cy="11945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30290" y="1158951"/>
            <a:ext cx="10161710" cy="0"/>
          </a:xfrm>
          <a:prstGeom prst="line">
            <a:avLst/>
          </a:prstGeom>
          <a:ln w="25400">
            <a:solidFill>
              <a:srgbClr val="F05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26299" t="15776" r="27050" b="3333"/>
          <a:stretch/>
        </p:blipFill>
        <p:spPr>
          <a:xfrm>
            <a:off x="2030290" y="1214851"/>
            <a:ext cx="8817250" cy="51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2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585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Workforce Technical  Assistance Projects </vt:lpstr>
      <vt:lpstr>NYSAEYC Power to the Profession</vt:lpstr>
      <vt:lpstr>NYSAEYC Power to the Profession</vt:lpstr>
      <vt:lpstr>NYSAEYC Power to the Profession</vt:lpstr>
      <vt:lpstr>NYSAEYC Power to the Profession</vt:lpstr>
      <vt:lpstr>SED-National Association of School Boards of Education (NASBE)</vt:lpstr>
      <vt:lpstr>SED-National Association of School Boards of Education (NASBE)</vt:lpstr>
      <vt:lpstr>SED-National Association of School Boards of Education (NASBE)</vt:lpstr>
      <vt:lpstr>SED-National Association of School Boards of Education (NASBE)</vt:lpstr>
      <vt:lpstr>ECAC-National Governors Association </vt:lpstr>
      <vt:lpstr>ECAC-National Governors Association </vt:lpstr>
      <vt:lpstr>ECAC-National Governors Association </vt:lpstr>
      <vt:lpstr>Questions</vt:lpstr>
      <vt:lpstr>Insert Title</vt:lpstr>
    </vt:vector>
  </TitlesOfParts>
  <Company>The City University Of New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Full Staff Meeting</dc:title>
  <dc:creator>Javanna Obregon</dc:creator>
  <cp:lastModifiedBy>Jessica Krupski</cp:lastModifiedBy>
  <cp:revision>53</cp:revision>
  <cp:lastPrinted>2016-03-28T14:03:06Z</cp:lastPrinted>
  <dcterms:created xsi:type="dcterms:W3CDTF">2016-03-01T21:09:06Z</dcterms:created>
  <dcterms:modified xsi:type="dcterms:W3CDTF">2019-02-08T04:44:54Z</dcterms:modified>
</cp:coreProperties>
</file>