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4"/>
    <p:sldMasterId id="2147483660" r:id="rId5"/>
    <p:sldMasterId id="2147483648" r:id="rId6"/>
    <p:sldMasterId id="2147483674" r:id="rId7"/>
  </p:sldMasterIdLst>
  <p:notesMasterIdLst>
    <p:notesMasterId r:id="rId27"/>
  </p:notesMasterIdLst>
  <p:sldIdLst>
    <p:sldId id="256" r:id="rId8"/>
    <p:sldId id="271" r:id="rId9"/>
    <p:sldId id="272" r:id="rId10"/>
    <p:sldId id="296" r:id="rId11"/>
    <p:sldId id="297" r:id="rId12"/>
    <p:sldId id="298" r:id="rId13"/>
    <p:sldId id="299" r:id="rId14"/>
    <p:sldId id="301" r:id="rId15"/>
    <p:sldId id="273" r:id="rId16"/>
    <p:sldId id="275" r:id="rId17"/>
    <p:sldId id="260" r:id="rId18"/>
    <p:sldId id="267" r:id="rId19"/>
    <p:sldId id="284" r:id="rId20"/>
    <p:sldId id="286" r:id="rId21"/>
    <p:sldId id="262" r:id="rId22"/>
    <p:sldId id="287" r:id="rId23"/>
    <p:sldId id="302" r:id="rId24"/>
    <p:sldId id="300" r:id="rId25"/>
    <p:sldId id="303" r:id="rId26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vato, Marie (OCFS)" initials="LM(" lastIdx="1" clrIdx="0"/>
  <p:cmAuthor id="1" name="Weidner, Antonia (OCFS)" initials="WA(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73"/>
    <a:srgbClr val="553278"/>
    <a:srgbClr val="646569"/>
    <a:srgbClr val="007681"/>
    <a:srgbClr val="1F3261"/>
    <a:srgbClr val="458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27" autoAdjust="0"/>
    <p:restoredTop sz="77063" autoAdjust="0"/>
  </p:normalViewPr>
  <p:slideViewPr>
    <p:cSldViewPr>
      <p:cViewPr varScale="1">
        <p:scale>
          <a:sx n="73" d="100"/>
          <a:sy n="73" d="100"/>
        </p:scale>
        <p:origin x="630" y="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8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2C164A-7038-42D0-953C-2EB4816D4C8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DA9C80-B631-4EC4-8253-F63CFD015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5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14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9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147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147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195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17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48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54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6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34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674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52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946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416510"/>
            <a:ext cx="5485158" cy="41832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933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416426"/>
            <a:ext cx="5485158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534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40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92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1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28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1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954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5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43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62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51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5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0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2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0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2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AC6D-BD82-4571-9E34-C1EFF11A94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714750"/>
            <a:ext cx="9144000" cy="14859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3714750"/>
            <a:ext cx="9144000" cy="76200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1"/>
          <p:cNvSpPr txBox="1">
            <a:spLocks/>
          </p:cNvSpPr>
          <p:nvPr userDrawn="1"/>
        </p:nvSpPr>
        <p:spPr>
          <a:xfrm>
            <a:off x="457200" y="394335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400" smtClean="0">
                <a:solidFill>
                  <a:schemeClr val="bg1"/>
                </a:solidFill>
              </a:rPr>
              <a:pPr/>
              <a:t>January 31, 2019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3048000" cy="80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4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81150"/>
            <a:ext cx="5334000" cy="27432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540453"/>
            <a:ext cx="5334000" cy="81394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>
                <a:solidFill>
                  <a:srgbClr val="002D73"/>
                </a:solidFill>
              </a:rPr>
              <a:pPr/>
              <a:t>January 31, 2019</a:t>
            </a:fld>
            <a:endParaRPr lang="en-US" sz="1200" dirty="0">
              <a:solidFill>
                <a:srgbClr val="002D73"/>
              </a:solidFill>
            </a:endParaRP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>
                <a:solidFill>
                  <a:srgbClr val="002D73"/>
                </a:solidFill>
              </a:rPr>
              <a:pPr/>
              <a:t>‹#›</a:t>
            </a:fld>
            <a:endParaRPr lang="en-US" sz="1200" dirty="0">
              <a:solidFill>
                <a:srgbClr val="002D7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12475"/>
            <a:ext cx="1447800" cy="38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4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62344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ate Placeholder 1"/>
          <p:cNvSpPr txBox="1">
            <a:spLocks/>
          </p:cNvSpPr>
          <p:nvPr userDrawn="1"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/>
              <a:pPr/>
              <a:t>January 31, 2019</a:t>
            </a:fld>
            <a:endParaRPr lang="en-US" sz="1200" dirty="0"/>
          </a:p>
        </p:txBody>
      </p:sp>
      <p:sp>
        <p:nvSpPr>
          <p:cNvPr id="24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-19050"/>
            <a:ext cx="9144000" cy="81394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12475"/>
            <a:ext cx="1447800" cy="38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3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54AA7-8025-408E-B296-E2B43FE086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344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/>
              <a:pPr/>
              <a:t>January 31, 2019</a:t>
            </a:fld>
            <a:endParaRPr lang="en-US" sz="1200" dirty="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19050"/>
            <a:ext cx="9144000" cy="81394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12475"/>
            <a:ext cx="1447800" cy="38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7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ocfs.ny.gov/main/childcare/stateplan/default.as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 for the Office of Children and Family Services" title="OCF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555"/>
            <a:ext cx="5105400" cy="117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555"/>
            <a:ext cx="5105400" cy="117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200150"/>
            <a:ext cx="8991600" cy="23621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8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 State </a:t>
            </a:r>
          </a:p>
          <a:p>
            <a:pPr algn="ctr">
              <a:spcAft>
                <a:spcPts val="300"/>
              </a:spcAft>
            </a:pPr>
            <a:r>
              <a:rPr lang="en-US" sz="28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Care and Development Fund Plan</a:t>
            </a:r>
          </a:p>
          <a:p>
            <a:pPr algn="ctr">
              <a:spcAft>
                <a:spcPts val="300"/>
              </a:spcAft>
            </a:pPr>
            <a:r>
              <a:rPr lang="en-US" sz="28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 2019-2021</a:t>
            </a:r>
          </a:p>
          <a:p>
            <a:pPr algn="ctr"/>
            <a:r>
              <a:rPr lang="en-US" sz="28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ECAC Membership Meeting</a:t>
            </a:r>
          </a:p>
          <a:p>
            <a:pPr algn="ctr"/>
            <a:r>
              <a:rPr lang="en-US" sz="28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22, 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943350"/>
            <a:ext cx="8382000" cy="923330"/>
          </a:xfrm>
          <a:prstGeom prst="rect">
            <a:avLst/>
          </a:prstGeom>
          <a:solidFill>
            <a:srgbClr val="002D73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Antonia Weidner, Division of Child Care Services, NYS OCFS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Merideth Bastiani, Manager of the Child Care Subsidy Program, NYS OCFS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Kissinger, Regional Office Support Unit, NYS OCFS</a:t>
            </a:r>
          </a:p>
        </p:txBody>
      </p:sp>
    </p:spTree>
    <p:extLst>
      <p:ext uri="{BB962C8B-B14F-4D97-AF65-F5344CB8AC3E}">
        <p14:creationId xmlns:p14="http://schemas.microsoft.com/office/powerpoint/2010/main" val="20678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 Coordination with Partners to Expand Accessibility and Continuity of Care: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" y="1648413"/>
            <a:ext cx="8305800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Coordinate with programs operating on federal, state and local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Focus on vulnerable populations including children who are: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homeless,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special needs or disabilities,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foster care, or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other priority areas identified in federal statute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705"/>
            <a:ext cx="1905000" cy="152400"/>
          </a:xfrm>
          <a:prstGeom prst="rect">
            <a:avLst/>
          </a:prstGeom>
          <a:solidFill>
            <a:srgbClr val="002D73"/>
          </a:solidFill>
          <a:ln>
            <a:solidFill>
              <a:srgbClr val="002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17" y="4476749"/>
            <a:ext cx="2055582" cy="47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295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1.8.1	Statewide Child Care Disaster Plan: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091" y="1135551"/>
            <a:ext cx="6499746" cy="28777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Required Partners: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State Human Service Agencies and Licensing Agencies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State Emergency Management Agency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CCR&amp;R’s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ECAC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52705"/>
            <a:ext cx="1752600" cy="152400"/>
          </a:xfrm>
          <a:prstGeom prst="rect">
            <a:avLst/>
          </a:prstGeom>
          <a:solidFill>
            <a:srgbClr val="002D73"/>
          </a:solidFill>
          <a:ln>
            <a:solidFill>
              <a:srgbClr val="002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17" y="4476749"/>
            <a:ext cx="2055582" cy="47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pu9403\AppData\Local\Microsoft\Windows\Temporary Internet Files\Content.IE5\ZTOTQGM3\7-3[1].jpg">
            <a:extLst>
              <a:ext uri="{FF2B5EF4-FFF2-40B4-BE49-F238E27FC236}">
                <a16:creationId xmlns:a16="http://schemas.microsoft.com/office/drawing/2014/main" id="{EDC9EF46-1DBE-49AF-9C6F-3BD68385C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81150"/>
            <a:ext cx="2020325" cy="21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011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71968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4.2.2 Market Rate Survey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705"/>
            <a:ext cx="1676400" cy="152400"/>
          </a:xfrm>
          <a:prstGeom prst="rect">
            <a:avLst/>
          </a:prstGeom>
          <a:solidFill>
            <a:srgbClr val="002D73"/>
          </a:solidFill>
          <a:ln>
            <a:solidFill>
              <a:srgbClr val="002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:\Users\chdsstudent\Downloads\image001.png">
            <a:extLst>
              <a:ext uri="{FF2B5EF4-FFF2-40B4-BE49-F238E27FC236}">
                <a16:creationId xmlns:a16="http://schemas.microsoft.com/office/drawing/2014/main" id="{4A9286B7-8389-4231-B42A-16298BAAABC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09" y="946308"/>
            <a:ext cx="7285291" cy="40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17" y="4476749"/>
            <a:ext cx="2055582" cy="47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499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38150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Recruit and Retain a Qualified and Effective Child Care Workforce</a:t>
            </a:r>
          </a:p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Sub-sections 6.1 - 6.3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17" y="4476749"/>
            <a:ext cx="2055582" cy="47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773" y="165774"/>
            <a:ext cx="1741227" cy="184666"/>
          </a:xfrm>
          <a:prstGeom prst="rect">
            <a:avLst/>
          </a:prstGeom>
          <a:solidFill>
            <a:srgbClr val="002D7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F2E4C7-904A-4C47-A83E-8D17A6DAC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97362"/>
            <a:ext cx="2971805" cy="1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30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3815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Builds on ECAC “products”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1" y="1111151"/>
            <a:ext cx="6537416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Early Learning Guidelines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Early Learning and Development Standards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Core Body of Knowledge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Pyramid Model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17" y="4476749"/>
            <a:ext cx="2055582" cy="47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9" y="133350"/>
            <a:ext cx="1525441" cy="21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7DBFF4-F466-4F27-AC50-3BB862A58B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114550"/>
            <a:ext cx="4109085" cy="214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15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38150"/>
            <a:ext cx="874539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 with ECAC members, including…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705"/>
            <a:ext cx="1676400" cy="152400"/>
          </a:xfrm>
          <a:prstGeom prst="rect">
            <a:avLst/>
          </a:prstGeom>
          <a:solidFill>
            <a:srgbClr val="002D73"/>
          </a:solidFill>
          <a:ln>
            <a:solidFill>
              <a:srgbClr val="002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17" y="4476749"/>
            <a:ext cx="2055582" cy="47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1515368"/>
            <a:ext cx="83820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Council on Children &amp; Families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Early Care &amp; Learning Council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New York Association for the Education of Young Children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New York State Department of Health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New York State Education Department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Professional Development Institute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QUALITYstarsNY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69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3815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in Draft Relevant to ECAC</a:t>
            </a:r>
          </a:p>
        </p:txBody>
      </p:sp>
      <p:sp>
        <p:nvSpPr>
          <p:cNvPr id="3" name="Rectangle 2"/>
          <p:cNvSpPr/>
          <p:nvPr/>
        </p:nvSpPr>
        <p:spPr>
          <a:xfrm>
            <a:off x="272041" y="1312105"/>
            <a:ext cx="866919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Early Learning Guidelines training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Pyramid Model expansion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Prevent Child Abuse New York Adverse Childhood Experiences (ACEs) training</a:t>
            </a:r>
          </a:p>
          <a:p>
            <a:pPr marL="0" lvl="1"/>
            <a:endParaRPr lang="en-US" sz="20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17" y="4476749"/>
            <a:ext cx="2055582" cy="47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152705"/>
            <a:ext cx="1676400" cy="152400"/>
          </a:xfrm>
          <a:prstGeom prst="rect">
            <a:avLst/>
          </a:prstGeom>
          <a:solidFill>
            <a:srgbClr val="002D73"/>
          </a:solidFill>
          <a:ln>
            <a:solidFill>
              <a:srgbClr val="002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06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48BE43-5F2A-41D1-8F3A-3AB216FEA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03875"/>
            <a:ext cx="7543800" cy="3352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9CD2A8-B548-4DAE-80AB-2CC8D0E2E703}"/>
              </a:ext>
            </a:extLst>
          </p:cNvPr>
          <p:cNvSpPr/>
          <p:nvPr/>
        </p:nvSpPr>
        <p:spPr>
          <a:xfrm>
            <a:off x="152400" y="152705"/>
            <a:ext cx="1676400" cy="152400"/>
          </a:xfrm>
          <a:prstGeom prst="rect">
            <a:avLst/>
          </a:prstGeom>
          <a:solidFill>
            <a:srgbClr val="002D73"/>
          </a:solidFill>
          <a:ln>
            <a:solidFill>
              <a:srgbClr val="002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683AE92-41EF-42E5-B84F-9B6CF08D2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17" y="4476749"/>
            <a:ext cx="2055582" cy="47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AC92E2E-1518-4F26-9E7D-F2A07E3C3770}"/>
              </a:ext>
            </a:extLst>
          </p:cNvPr>
          <p:cNvSpPr/>
          <p:nvPr/>
        </p:nvSpPr>
        <p:spPr>
          <a:xfrm>
            <a:off x="304800" y="43815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Discussion &amp; Activity!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DED385-3643-4F95-A0B3-B7CE21C60E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361010"/>
            <a:ext cx="1234478" cy="135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80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1E971D-4415-462C-ADF2-B1F6C5429519}"/>
              </a:ext>
            </a:extLst>
          </p:cNvPr>
          <p:cNvSpPr/>
          <p:nvPr/>
        </p:nvSpPr>
        <p:spPr>
          <a:xfrm>
            <a:off x="152400" y="152705"/>
            <a:ext cx="1676400" cy="152400"/>
          </a:xfrm>
          <a:prstGeom prst="rect">
            <a:avLst/>
          </a:prstGeom>
          <a:solidFill>
            <a:srgbClr val="002D73"/>
          </a:solidFill>
          <a:ln>
            <a:solidFill>
              <a:srgbClr val="002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ADA522-98D8-4B89-ADC7-7222C892FC5D}"/>
              </a:ext>
            </a:extLst>
          </p:cNvPr>
          <p:cNvSpPr/>
          <p:nvPr/>
        </p:nvSpPr>
        <p:spPr>
          <a:xfrm>
            <a:off x="152400" y="419875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Value of Partnership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39FAA333-3DA8-4C81-A4B5-796899880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17" y="4476749"/>
            <a:ext cx="2055582" cy="47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DD9C28-D59D-4714-B31A-9544A4265C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42" y="976040"/>
            <a:ext cx="5771258" cy="416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3723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B22D0C-B065-443D-8509-14B4ABCCAF3B}"/>
              </a:ext>
            </a:extLst>
          </p:cNvPr>
          <p:cNvSpPr/>
          <p:nvPr/>
        </p:nvSpPr>
        <p:spPr>
          <a:xfrm>
            <a:off x="152400" y="152705"/>
            <a:ext cx="1676400" cy="152400"/>
          </a:xfrm>
          <a:prstGeom prst="rect">
            <a:avLst/>
          </a:prstGeom>
          <a:solidFill>
            <a:srgbClr val="002D73"/>
          </a:solidFill>
          <a:ln>
            <a:solidFill>
              <a:srgbClr val="002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2F3EE6-9D10-43D2-9069-D0D67A93B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28750"/>
            <a:ext cx="7620000" cy="225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79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351532"/>
            <a:ext cx="851535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Child Care and Development Block Grant (CCDBG) Act of 2014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989" y="1352550"/>
            <a:ext cx="8610600" cy="35548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Reauthorized the Child Care and Development Fund (CCDF) through FY 2020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Reauthorized CCDF for the first time since 1996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Passed in Congress on November 7, 2014 and was signed into law by President Obama on November 19, 2014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CCDF regulations were issued September 30, 2016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CCDF is 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$5.3 billion block grant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is one of four funding sources of CCDBG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2017, NYS’s CCDF allocation was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$328 million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out of a total child care budget of over $1 billion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705"/>
            <a:ext cx="1600200" cy="152400"/>
          </a:xfrm>
          <a:prstGeom prst="rect">
            <a:avLst/>
          </a:prstGeom>
          <a:solidFill>
            <a:srgbClr val="002D73"/>
          </a:solidFill>
          <a:ln>
            <a:solidFill>
              <a:srgbClr val="002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17" y="4476749"/>
            <a:ext cx="2055582" cy="47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7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goals of the CCDF?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1352550"/>
            <a:ext cx="6326875" cy="2354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Promote parental choice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Assist states in delivering high-quality, early child care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Raise standards for health and safety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Increase the number of low-income children   in high-quality child care settings</a:t>
            </a:r>
          </a:p>
        </p:txBody>
      </p:sp>
      <p:sp>
        <p:nvSpPr>
          <p:cNvPr id="2" name="Rectangle 1"/>
          <p:cNvSpPr/>
          <p:nvPr/>
        </p:nvSpPr>
        <p:spPr>
          <a:xfrm>
            <a:off x="161924" y="152705"/>
            <a:ext cx="1743075" cy="152400"/>
          </a:xfrm>
          <a:prstGeom prst="rect">
            <a:avLst/>
          </a:prstGeom>
          <a:solidFill>
            <a:srgbClr val="002D73"/>
          </a:solidFill>
          <a:ln>
            <a:solidFill>
              <a:srgbClr val="002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17" y="4476749"/>
            <a:ext cx="2055582" cy="47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176D98-3434-41E4-AF9E-C2E19FA6F7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191" y="1022925"/>
            <a:ext cx="2199370" cy="328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468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38150"/>
            <a:ext cx="83820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the Child Care and Development Fund (CCDF) Plan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17" y="4476749"/>
            <a:ext cx="2055582" cy="47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3773" y="133350"/>
            <a:ext cx="1284027" cy="184666"/>
          </a:xfrm>
          <a:prstGeom prst="rect">
            <a:avLst/>
          </a:prstGeom>
          <a:solidFill>
            <a:srgbClr val="002D7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733550"/>
            <a:ext cx="8191500" cy="254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CCDF Plan is an agreement between the Lead Agency and the Federal Government as to how CCDF programs will be administered</a:t>
            </a:r>
          </a:p>
          <a:p>
            <a:pPr marL="285750" indent="-285750">
              <a:lnSpc>
                <a:spcPct val="11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Lead Agency in New York State is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OCFS</a:t>
            </a:r>
          </a:p>
          <a:p>
            <a:pPr marL="285750" indent="-285750">
              <a:lnSpc>
                <a:spcPct val="11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3-year plan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 FFY 2019-2021 (for the period October 1, 2018 – September 30, 2021)</a:t>
            </a:r>
          </a:p>
        </p:txBody>
      </p:sp>
    </p:spTree>
    <p:extLst>
      <p:ext uri="{BB962C8B-B14F-4D97-AF65-F5344CB8AC3E}">
        <p14:creationId xmlns:p14="http://schemas.microsoft.com/office/powerpoint/2010/main" val="335097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17" y="4476751"/>
            <a:ext cx="2055582" cy="47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2398" y="670465"/>
            <a:ext cx="7623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CCDF Plan Timeline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48106" y="1460838"/>
            <a:ext cx="8619669" cy="3024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deadline for the 2019–2021 CCDF Plan is </a:t>
            </a:r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July 1, 2018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Revised draft template will be issued by the Office of Child Care this Spring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New York’s draft Plan will be posted on the OCFS website early to mid-April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http://ocfs.ny.gov/main/childcare/stateplan/default.asp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773" y="133350"/>
            <a:ext cx="1284027" cy="184666"/>
          </a:xfrm>
          <a:prstGeom prst="rect">
            <a:avLst/>
          </a:prstGeom>
          <a:solidFill>
            <a:srgbClr val="002D7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80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pnsc.ca/images/general/calendar_Clip_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222">
            <a:off x="6622244" y="1366053"/>
            <a:ext cx="1905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17" y="4476749"/>
            <a:ext cx="2055582" cy="47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315312"/>
            <a:ext cx="8411910" cy="32376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b="1" dirty="0"/>
              <a:t>Public hearings </a:t>
            </a:r>
            <a:r>
              <a:rPr lang="en-US" sz="2200" dirty="0"/>
              <a:t>(tentative) </a:t>
            </a:r>
          </a:p>
          <a:p>
            <a:pPr lvl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/>
              <a:t>New York City, May 1, 2018</a:t>
            </a:r>
          </a:p>
          <a:p>
            <a:pPr lvl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/>
              <a:t>Rensselaer, May 2, 2018</a:t>
            </a:r>
          </a:p>
          <a:p>
            <a:pPr lvl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/>
              <a:t>Rochester, May 8, 2018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b="1" dirty="0"/>
              <a:t>Comments integrated </a:t>
            </a:r>
            <a:r>
              <a:rPr lang="en-US" sz="2200" dirty="0"/>
              <a:t>into draft Plan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/>
              <a:t>Submit to the Office of Child Care July 1, 2018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/>
              <a:t>The new plan will be effective September 1, 2018</a:t>
            </a:r>
          </a:p>
          <a:p>
            <a:pPr>
              <a:defRPr/>
            </a:pP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34803" y="514350"/>
            <a:ext cx="7623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CCDF Plan Timeline (cont’d)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63773" y="133350"/>
            <a:ext cx="1284027" cy="184666"/>
          </a:xfrm>
          <a:prstGeom prst="rect">
            <a:avLst/>
          </a:prstGeom>
          <a:solidFill>
            <a:srgbClr val="002D7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856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17" y="4476749"/>
            <a:ext cx="2055582" cy="47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9277" y="394907"/>
            <a:ext cx="8153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Sections of the Plan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977" y="979682"/>
            <a:ext cx="83820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Define CCDF Leadership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Promote Family Engagement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 Stable Child Care Financial Assistance to Families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Ensure Equal Access to Child Care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Establish Standards and Monitoring Processes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Recruit and Retain a Qualified and Effective Child Care Workforce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Support Continuous Quality Improvement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Ensure Grantee Program Integrity and Accountability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773" y="133350"/>
            <a:ext cx="1284027" cy="184666"/>
          </a:xfrm>
          <a:prstGeom prst="rect">
            <a:avLst/>
          </a:prstGeom>
          <a:solidFill>
            <a:srgbClr val="002D7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91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A1ADB4-2258-4A6A-A344-22E0F1DB28A0}"/>
              </a:ext>
            </a:extLst>
          </p:cNvPr>
          <p:cNvSpPr/>
          <p:nvPr/>
        </p:nvSpPr>
        <p:spPr>
          <a:xfrm>
            <a:off x="152400" y="152705"/>
            <a:ext cx="1676400" cy="152400"/>
          </a:xfrm>
          <a:prstGeom prst="rect">
            <a:avLst/>
          </a:prstGeom>
          <a:solidFill>
            <a:srgbClr val="002D73"/>
          </a:solidFill>
          <a:ln>
            <a:solidFill>
              <a:srgbClr val="002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636B45-61BE-46CB-96E4-4D15E0270EB3}"/>
              </a:ext>
            </a:extLst>
          </p:cNvPr>
          <p:cNvSpPr/>
          <p:nvPr/>
        </p:nvSpPr>
        <p:spPr>
          <a:xfrm>
            <a:off x="304800" y="43815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</a:t>
            </a:r>
            <a:r>
              <a:rPr lang="en-US" sz="3200" b="1" i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1B822D-193A-4FB8-AD7C-228FCE34E295}"/>
              </a:ext>
            </a:extLst>
          </p:cNvPr>
          <p:cNvSpPr txBox="1"/>
          <p:nvPr/>
        </p:nvSpPr>
        <p:spPr>
          <a:xfrm>
            <a:off x="381000" y="1155970"/>
            <a:ext cx="708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Congressional support for child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Assembly's Child Care Task Force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Timing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Statutory/regulatory changes needed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E9B89B-DB2A-45F0-A3B8-1E4C24EB3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190750"/>
            <a:ext cx="3033924" cy="2078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4C75DFC-B850-4E07-9290-75A2C1D85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17" y="4476749"/>
            <a:ext cx="2055582" cy="47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811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Consultation with the State Advisory Council (ECAC):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705"/>
            <a:ext cx="1752600" cy="152400"/>
          </a:xfrm>
          <a:prstGeom prst="rect">
            <a:avLst/>
          </a:prstGeom>
          <a:solidFill>
            <a:srgbClr val="002D73"/>
          </a:solidFill>
          <a:ln>
            <a:solidFill>
              <a:srgbClr val="002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17" y="4476749"/>
            <a:ext cx="2055582" cy="47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10038E-040B-48CD-9FD9-D09D2BB3E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48879"/>
            <a:ext cx="4914464" cy="232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8009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DE4E1FF2852C4AB94E009ECD2CE37F" ma:contentTypeVersion="0" ma:contentTypeDescription="Create a new document." ma:contentTypeScope="" ma:versionID="4af84c6e1c35c0f4028136cbe42903f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15787acf22db4e4c0ac8b858fca640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5018E3-C880-4E70-BD57-3E1DE7AFD1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3F86441-E60D-4495-9820-50FFC7B27329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373712F-8FAF-4E78-8CC0-FB8B33919E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7249</TotalTime>
  <Words>611</Words>
  <Application>Microsoft Office PowerPoint</Application>
  <PresentationFormat>On-screen Show (16:9)</PresentationFormat>
  <Paragraphs>109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Cover Master</vt:lpstr>
      <vt:lpstr>Section Master</vt:lpstr>
      <vt:lpstr>Content Master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York State - Office of General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Warner, Jennifer</dc:creator>
  <cp:lastModifiedBy>Jessica Krupski</cp:lastModifiedBy>
  <cp:revision>262</cp:revision>
  <cp:lastPrinted>2018-03-20T13:45:27Z</cp:lastPrinted>
  <dcterms:created xsi:type="dcterms:W3CDTF">2014-12-09T18:34:34Z</dcterms:created>
  <dcterms:modified xsi:type="dcterms:W3CDTF">2019-02-01T04:37:06Z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0x01010007DE4E1FF2852C4AB94E009ECD2CE37F</vt:lpwstr>
  </property>
</Properties>
</file>